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Open Sans Light" panose="020B0604020202020204" charset="0"/>
      <p:regular r:id="rId15"/>
    </p:embeddedFont>
    <p:embeddedFont>
      <p:font typeface="DM Sans Bold" panose="020B0604020202020204" charset="0"/>
      <p:regular r:id="rId16"/>
    </p:embeddedFont>
    <p:embeddedFont>
      <p:font typeface="Open Sans Bold" panose="020B0604020202020204" charset="0"/>
      <p:regular r:id="rId17"/>
    </p:embeddedFont>
    <p:embeddedFont>
      <p:font typeface="DM Sans Italics" panose="020B0604020202020204" charset="0"/>
      <p:regular r:id="rId18"/>
    </p:embeddedFont>
    <p:embeddedFont>
      <p:font typeface="Nunito Bold" panose="020B0604020202020204" charset="0"/>
      <p:regular r:id="rId19"/>
    </p:embeddedFont>
    <p:embeddedFont>
      <p:font typeface="Open Sans" panose="020B0604020202020204" charset="0"/>
      <p:regular r:id="rId20"/>
    </p:embeddedFont>
    <p:embeddedFont>
      <p:font typeface="Fira Sans Light" panose="020B0604020202020204" charset="0"/>
      <p:regular r:id="rId21"/>
    </p:embeddedFont>
    <p:embeddedFont>
      <p:font typeface="CAT Neuzeit" panose="020B0604020202020204" charset="0"/>
      <p:regular r:id="rId22"/>
    </p:embeddedFont>
    <p:embeddedFont>
      <p:font typeface="Open Sans Extra Bold" panose="020B0604020202020204" charset="0"/>
      <p:regular r:id="rId23"/>
    </p:embeddedFont>
    <p:embeddedFont>
      <p:font typeface="Fira Sans Light Bold" panose="020B0604020202020204" charset="0"/>
      <p:regular r:id="rId24"/>
    </p:embeddedFont>
    <p:embeddedFont>
      <p:font typeface="Arimo Italics" panose="020B0604020202020204" charset="0"/>
      <p:regular r:id="rId25"/>
    </p:embeddedFont>
    <p:embeddedFont>
      <p:font typeface="Arimo Bold" panose="020B060402020202020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9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85856" y="3366239"/>
            <a:ext cx="8116287" cy="2325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764"/>
              </a:lnSpc>
            </a:pPr>
            <a:r>
              <a:rPr lang="en-US" sz="13403">
                <a:solidFill>
                  <a:srgbClr val="545454"/>
                </a:solidFill>
                <a:latin typeface="CAT Neuzeit"/>
              </a:rPr>
              <a:t>AVO</a:t>
            </a:r>
            <a:r>
              <a:rPr lang="en-US" sz="13403">
                <a:solidFill>
                  <a:srgbClr val="23B14C"/>
                </a:solidFill>
                <a:latin typeface="CAT Neuzeit"/>
              </a:rPr>
              <a:t>CADO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0085" y="2147423"/>
            <a:ext cx="10186370" cy="1706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2"/>
              </a:lnSpc>
            </a:pPr>
            <a:r>
              <a:rPr lang="en-US" sz="4501">
                <a:solidFill>
                  <a:srgbClr val="626262"/>
                </a:solidFill>
                <a:latin typeface="Open Sans Bold"/>
              </a:rPr>
              <a:t>Разработчик (Arduino)</a:t>
            </a:r>
          </a:p>
          <a:p>
            <a:pPr>
              <a:lnSpc>
                <a:spcPts val="7562"/>
              </a:lnSpc>
            </a:pPr>
            <a:endParaRPr lang="en-US" sz="4501">
              <a:solidFill>
                <a:srgbClr val="626262"/>
              </a:solidFill>
              <a:latin typeface="Open Sa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40776" y="2957659"/>
            <a:ext cx="5508612" cy="593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2"/>
              </a:lnSpc>
            </a:pPr>
            <a:r>
              <a:rPr lang="en-US" sz="3358">
                <a:solidFill>
                  <a:srgbClr val="23B14C"/>
                </a:solidFill>
                <a:latin typeface="Arimo Bold"/>
              </a:rPr>
              <a:t>Мырзабеков Рамис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520085" y="4453369"/>
            <a:ext cx="237494" cy="237494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948916" y="4225526"/>
            <a:ext cx="11368056" cy="1281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29"/>
              </a:lnSpc>
              <a:spcBef>
                <a:spcPct val="0"/>
              </a:spcBef>
            </a:pPr>
            <a:r>
              <a:rPr lang="en-US" sz="3735">
                <a:solidFill>
                  <a:srgbClr val="000000"/>
                </a:solidFill>
                <a:latin typeface="DM Sans Italics"/>
              </a:rPr>
              <a:t>Получить достаточно навыков для работы с микроконтроллером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20085" y="5920899"/>
            <a:ext cx="237494" cy="237494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948916" y="5693056"/>
            <a:ext cx="6100064" cy="62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36"/>
              </a:lnSpc>
              <a:spcBef>
                <a:spcPct val="0"/>
              </a:spcBef>
            </a:pPr>
            <a:r>
              <a:rPr lang="en-US" sz="3740">
                <a:solidFill>
                  <a:srgbClr val="000000"/>
                </a:solidFill>
                <a:latin typeface="DM Sans Italics"/>
              </a:rPr>
              <a:t>Сборка аппарата</a:t>
            </a:r>
            <a:r>
              <a:rPr lang="en-US" sz="3740">
                <a:solidFill>
                  <a:srgbClr val="000000"/>
                </a:solidFill>
                <a:latin typeface="Arimo Italics"/>
              </a:rPr>
              <a:t>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520085" y="6805935"/>
            <a:ext cx="237494" cy="237494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948916" y="6617406"/>
            <a:ext cx="8157464" cy="626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29"/>
              </a:lnSpc>
              <a:spcBef>
                <a:spcPct val="0"/>
              </a:spcBef>
            </a:pPr>
            <a:r>
              <a:rPr lang="en-US" sz="3735">
                <a:solidFill>
                  <a:srgbClr val="000000"/>
                </a:solidFill>
                <a:latin typeface="DM Sans Italics"/>
              </a:rPr>
              <a:t>Разработка ПО для аппарата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26324" y="2766163"/>
            <a:ext cx="10186370" cy="765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2"/>
              </a:lnSpc>
            </a:pPr>
            <a:r>
              <a:rPr lang="en-US" sz="3601">
                <a:solidFill>
                  <a:srgbClr val="626262"/>
                </a:solidFill>
                <a:latin typeface="Open Sans Bold"/>
              </a:rPr>
              <a:t>Разработчик (Python)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32507" y="3559170"/>
            <a:ext cx="5508612" cy="593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2"/>
              </a:lnSpc>
            </a:pPr>
            <a:r>
              <a:rPr lang="en-US" sz="3358">
                <a:solidFill>
                  <a:srgbClr val="23B14C"/>
                </a:solidFill>
                <a:latin typeface="Arimo Bold"/>
              </a:rPr>
              <a:t>Руденко Максим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926324" y="5024753"/>
            <a:ext cx="237494" cy="237494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355154" y="4796910"/>
            <a:ext cx="11368056" cy="626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29"/>
              </a:lnSpc>
              <a:spcBef>
                <a:spcPct val="0"/>
              </a:spcBef>
            </a:pPr>
            <a:r>
              <a:rPr lang="en-US" sz="3735">
                <a:solidFill>
                  <a:srgbClr val="000000"/>
                </a:solidFill>
                <a:latin typeface="DM Sans Italics"/>
              </a:rPr>
              <a:t>Разработка Back End части приложения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925487" y="6021341"/>
            <a:ext cx="238330" cy="23833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2355154" y="5793916"/>
            <a:ext cx="11368056" cy="62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29"/>
              </a:lnSpc>
              <a:spcBef>
                <a:spcPct val="0"/>
              </a:spcBef>
            </a:pPr>
            <a:r>
              <a:rPr lang="en-US" sz="3735">
                <a:solidFill>
                  <a:srgbClr val="000000"/>
                </a:solidFill>
                <a:latin typeface="DM Sans Italics"/>
              </a:rPr>
              <a:t>Разработка Frotend End части приложения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64235" y="2067554"/>
            <a:ext cx="10186370" cy="266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22"/>
              </a:lnSpc>
            </a:pPr>
            <a:r>
              <a:rPr lang="en-US" sz="4801">
                <a:solidFill>
                  <a:srgbClr val="626262"/>
                </a:solidFill>
                <a:latin typeface="Open Sans Bold"/>
              </a:rPr>
              <a:t>Тестировщик </a:t>
            </a:r>
          </a:p>
          <a:p>
            <a:pPr>
              <a:lnSpc>
                <a:spcPts val="6722"/>
              </a:lnSpc>
            </a:pPr>
            <a:endParaRPr lang="en-US" sz="4801">
              <a:solidFill>
                <a:srgbClr val="626262"/>
              </a:solidFill>
              <a:latin typeface="Open Sans Bold"/>
            </a:endParaRPr>
          </a:p>
          <a:p>
            <a:pPr>
              <a:lnSpc>
                <a:spcPts val="7982"/>
              </a:lnSpc>
            </a:pPr>
            <a:endParaRPr lang="en-US" sz="4801">
              <a:solidFill>
                <a:srgbClr val="626262"/>
              </a:solidFill>
              <a:latin typeface="Open Sa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49044" y="2996972"/>
            <a:ext cx="5508612" cy="593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2"/>
              </a:lnSpc>
            </a:pPr>
            <a:r>
              <a:rPr lang="en-US" sz="3358">
                <a:solidFill>
                  <a:srgbClr val="23B14C"/>
                </a:solidFill>
                <a:latin typeface="Arimo Bold"/>
              </a:rPr>
              <a:t>Громов Дмитрий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664235" y="4492682"/>
            <a:ext cx="237494" cy="237494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093065" y="4264839"/>
            <a:ext cx="11368056" cy="626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29"/>
              </a:lnSpc>
              <a:spcBef>
                <a:spcPct val="0"/>
              </a:spcBef>
            </a:pPr>
            <a:r>
              <a:rPr lang="en-US" sz="3735">
                <a:solidFill>
                  <a:srgbClr val="000000"/>
                </a:solidFill>
                <a:latin typeface="DM Sans Italics"/>
              </a:rPr>
              <a:t>Написание тестов, тестовых функций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664235" y="5396399"/>
            <a:ext cx="237494" cy="237494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2093065" y="5168556"/>
            <a:ext cx="7685703" cy="62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36"/>
              </a:lnSpc>
              <a:spcBef>
                <a:spcPct val="0"/>
              </a:spcBef>
            </a:pPr>
            <a:r>
              <a:rPr lang="en-US" sz="3740">
                <a:solidFill>
                  <a:srgbClr val="000000"/>
                </a:solidFill>
                <a:latin typeface="DM Sans Italics"/>
              </a:rPr>
              <a:t>Прогонка тестов через код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664235" y="6281436"/>
            <a:ext cx="237494" cy="237494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2093065" y="6092906"/>
            <a:ext cx="8157464" cy="626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29"/>
              </a:lnSpc>
              <a:spcBef>
                <a:spcPct val="0"/>
              </a:spcBef>
            </a:pPr>
            <a:r>
              <a:rPr lang="en-US" sz="3735">
                <a:solidFill>
                  <a:srgbClr val="000000"/>
                </a:solidFill>
                <a:latin typeface="DM Sans Italics"/>
              </a:rPr>
              <a:t>Выявление багов программы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51420" y="933450"/>
            <a:ext cx="8785159" cy="883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626262"/>
                </a:solidFill>
                <a:latin typeface="Open Sans Extra Bold"/>
              </a:rPr>
              <a:t>Детали для реализации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154186" y="2614494"/>
            <a:ext cx="3008809" cy="583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>
                <a:solidFill>
                  <a:srgbClr val="000000"/>
                </a:solidFill>
                <a:latin typeface="Fira Sans Light"/>
              </a:rPr>
              <a:t>Arduino Uno R3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154186" y="3533443"/>
            <a:ext cx="5040478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 dirty="0" err="1">
                <a:solidFill>
                  <a:srgbClr val="000000"/>
                </a:solidFill>
                <a:latin typeface="Fira Sans Light"/>
              </a:rPr>
              <a:t>Дисплей</a:t>
            </a:r>
            <a:r>
              <a:rPr lang="en-US" sz="3400" dirty="0">
                <a:solidFill>
                  <a:srgbClr val="000000"/>
                </a:solidFill>
                <a:latin typeface="Fira Sans Light"/>
              </a:rPr>
              <a:t>  LCM1062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154186" y="4415047"/>
            <a:ext cx="5761214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 dirty="0" err="1">
                <a:solidFill>
                  <a:srgbClr val="000000"/>
                </a:solidFill>
                <a:latin typeface="Fira Sans Light"/>
              </a:rPr>
              <a:t>Тактовая</a:t>
            </a:r>
            <a:r>
              <a:rPr lang="en-US" sz="3400" dirty="0">
                <a:solidFill>
                  <a:srgbClr val="000000"/>
                </a:solidFill>
                <a:latin typeface="Fira Sans Light"/>
              </a:rPr>
              <a:t> </a:t>
            </a:r>
            <a:r>
              <a:rPr lang="en-US" sz="3400" dirty="0" err="1">
                <a:solidFill>
                  <a:srgbClr val="000000"/>
                </a:solidFill>
                <a:latin typeface="Fira Sans Light"/>
              </a:rPr>
              <a:t>кнопка</a:t>
            </a:r>
            <a:r>
              <a:rPr lang="en-US" sz="3400" dirty="0">
                <a:solidFill>
                  <a:srgbClr val="000000"/>
                </a:solidFill>
                <a:latin typeface="Fira Sans Light"/>
              </a:rPr>
              <a:t> ПКН-125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154186" y="5293248"/>
            <a:ext cx="5148131" cy="583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 dirty="0" err="1">
                <a:solidFill>
                  <a:srgbClr val="000000"/>
                </a:solidFill>
                <a:latin typeface="Fira Sans Light"/>
              </a:rPr>
              <a:t>Пьезодинамик</a:t>
            </a:r>
            <a:r>
              <a:rPr lang="en-US" sz="3400" dirty="0">
                <a:solidFill>
                  <a:srgbClr val="000000"/>
                </a:solidFill>
                <a:latin typeface="Fira Sans Light"/>
              </a:rPr>
              <a:t> 4кГц 80дБ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154186" y="6187018"/>
            <a:ext cx="5148131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 dirty="0" err="1">
                <a:solidFill>
                  <a:srgbClr val="000000"/>
                </a:solidFill>
                <a:latin typeface="Fira Sans Light"/>
              </a:rPr>
              <a:t>Резисторы</a:t>
            </a:r>
            <a:r>
              <a:rPr lang="en-US" sz="3400" dirty="0">
                <a:solidFill>
                  <a:srgbClr val="000000"/>
                </a:solidFill>
                <a:latin typeface="Fira Sans Light"/>
              </a:rPr>
              <a:t> CF-100 1 </a:t>
            </a:r>
            <a:r>
              <a:rPr lang="en-US" sz="3400" dirty="0" err="1">
                <a:solidFill>
                  <a:srgbClr val="000000"/>
                </a:solidFill>
                <a:latin typeface="Fira Sans Light"/>
              </a:rPr>
              <a:t>Вт</a:t>
            </a:r>
            <a:endParaRPr lang="en-US" sz="3400" dirty="0">
              <a:solidFill>
                <a:srgbClr val="000000"/>
              </a:solidFill>
              <a:latin typeface="Fira Sans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154186" y="7074652"/>
            <a:ext cx="6523214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4"/>
              </a:lnSpc>
            </a:pPr>
            <a:r>
              <a:rPr lang="en-US" sz="3395" dirty="0" err="1">
                <a:solidFill>
                  <a:srgbClr val="000000"/>
                </a:solidFill>
                <a:latin typeface="Fira Sans Light"/>
              </a:rPr>
              <a:t>Беспаячная</a:t>
            </a:r>
            <a:r>
              <a:rPr lang="en-US" sz="3395" dirty="0">
                <a:solidFill>
                  <a:srgbClr val="000000"/>
                </a:solidFill>
                <a:latin typeface="Fira Sans Light"/>
              </a:rPr>
              <a:t> </a:t>
            </a:r>
            <a:r>
              <a:rPr lang="en-US" sz="3395" dirty="0" err="1">
                <a:solidFill>
                  <a:srgbClr val="000000"/>
                </a:solidFill>
                <a:latin typeface="Fira Sans Light"/>
              </a:rPr>
              <a:t>макетная</a:t>
            </a:r>
            <a:r>
              <a:rPr lang="en-US" sz="3395" dirty="0">
                <a:solidFill>
                  <a:srgbClr val="000000"/>
                </a:solidFill>
                <a:latin typeface="Fira Sans Light"/>
              </a:rPr>
              <a:t> </a:t>
            </a:r>
            <a:r>
              <a:rPr lang="en-US" sz="3395" dirty="0" err="1">
                <a:solidFill>
                  <a:srgbClr val="000000"/>
                </a:solidFill>
                <a:latin typeface="Fira Sans Light"/>
              </a:rPr>
              <a:t>плата</a:t>
            </a:r>
            <a:endParaRPr lang="en-US" sz="3395" dirty="0">
              <a:solidFill>
                <a:srgbClr val="000000"/>
              </a:solidFill>
              <a:latin typeface="Fira Sans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154186" y="7962846"/>
            <a:ext cx="9266414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 dirty="0" err="1">
                <a:solidFill>
                  <a:srgbClr val="000000"/>
                </a:solidFill>
                <a:latin typeface="Fira Sans Light"/>
              </a:rPr>
              <a:t>Перемычки</a:t>
            </a:r>
            <a:r>
              <a:rPr lang="en-US" sz="3400" dirty="0">
                <a:solidFill>
                  <a:srgbClr val="000000"/>
                </a:solidFill>
                <a:latin typeface="Fira Sans Light"/>
              </a:rPr>
              <a:t> </a:t>
            </a:r>
            <a:r>
              <a:rPr lang="en-US" sz="3400" dirty="0" err="1">
                <a:solidFill>
                  <a:srgbClr val="000000"/>
                </a:solidFill>
                <a:latin typeface="Fira Sans Light"/>
              </a:rPr>
              <a:t>для</a:t>
            </a:r>
            <a:r>
              <a:rPr lang="en-US" sz="3400" dirty="0">
                <a:solidFill>
                  <a:srgbClr val="000000"/>
                </a:solidFill>
                <a:latin typeface="Fira Sans Light"/>
              </a:rPr>
              <a:t> </a:t>
            </a:r>
            <a:r>
              <a:rPr lang="en-US" sz="3400" dirty="0" err="1">
                <a:solidFill>
                  <a:srgbClr val="000000"/>
                </a:solidFill>
                <a:latin typeface="Fira Sans Light"/>
              </a:rPr>
              <a:t>макетных</a:t>
            </a:r>
            <a:r>
              <a:rPr lang="en-US" sz="3400" dirty="0">
                <a:solidFill>
                  <a:srgbClr val="000000"/>
                </a:solidFill>
                <a:latin typeface="Fira Sans Light"/>
              </a:rPr>
              <a:t> </a:t>
            </a:r>
            <a:r>
              <a:rPr lang="en-US" sz="3400" dirty="0" err="1">
                <a:solidFill>
                  <a:srgbClr val="000000"/>
                </a:solidFill>
                <a:latin typeface="Fira Sans Light"/>
              </a:rPr>
              <a:t>плат</a:t>
            </a:r>
            <a:r>
              <a:rPr lang="en-US" sz="3400" dirty="0">
                <a:solidFill>
                  <a:srgbClr val="000000"/>
                </a:solidFill>
                <a:latin typeface="Fira Sans Light"/>
              </a:rPr>
              <a:t> </a:t>
            </a:r>
            <a:r>
              <a:rPr lang="en-US" sz="3400" dirty="0" err="1">
                <a:solidFill>
                  <a:srgbClr val="000000"/>
                </a:solidFill>
                <a:latin typeface="Fira Sans Light"/>
              </a:rPr>
              <a:t>папа-папа</a:t>
            </a:r>
            <a:endParaRPr lang="en-US" sz="3400" dirty="0">
              <a:solidFill>
                <a:srgbClr val="000000"/>
              </a:solidFill>
              <a:latin typeface="Fira Sans Light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2731876" y="2820867"/>
            <a:ext cx="237494" cy="237494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2731876" y="3739816"/>
            <a:ext cx="237494" cy="237494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2731876" y="4621420"/>
            <a:ext cx="237494" cy="237494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2731876" y="5499621"/>
            <a:ext cx="237494" cy="237494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2731876" y="6393391"/>
            <a:ext cx="237494" cy="237494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2731876" y="7290232"/>
            <a:ext cx="237494" cy="237494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2731876" y="8169219"/>
            <a:ext cx="237494" cy="237494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l="3824" t="6954" r="1239" b="3964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14425"/>
            <a:ext cx="15192297" cy="25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936"/>
              </a:lnSpc>
            </a:pPr>
            <a:r>
              <a:rPr lang="en-US" sz="9032" spc="-90">
                <a:solidFill>
                  <a:srgbClr val="545454"/>
                </a:solidFill>
                <a:latin typeface="Nunito Bold"/>
              </a:rPr>
              <a:t>Декодер и передатчик </a:t>
            </a:r>
            <a:r>
              <a:rPr lang="en-US" sz="9032" spc="-90">
                <a:solidFill>
                  <a:srgbClr val="14AC40"/>
                </a:solidFill>
                <a:latin typeface="Nunito Bold"/>
              </a:rPr>
              <a:t>азбуки Морзе</a:t>
            </a:r>
          </a:p>
        </p:txBody>
      </p:sp>
      <p:sp>
        <p:nvSpPr>
          <p:cNvPr id="3" name="TextBox 3"/>
          <p:cNvSpPr txBox="1"/>
          <p:nvPr/>
        </p:nvSpPr>
        <p:spPr>
          <a:xfrm rot="-17465">
            <a:off x="11489917" y="4806581"/>
            <a:ext cx="5758375" cy="4459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44"/>
              </a:lnSpc>
            </a:pPr>
            <a:r>
              <a:rPr lang="en-US" sz="2817">
                <a:solidFill>
                  <a:srgbClr val="545454"/>
                </a:solidFill>
                <a:latin typeface="CAT Neuzeit Bold"/>
              </a:rPr>
              <a:t>Команда: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CAT Neuzeit"/>
              </a:rPr>
              <a:t>Мансуров Владислав ИУ7-26Б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CAT Neuzeit"/>
              </a:rPr>
              <a:t>Мырзабеков Рамис ИУ7-24Б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CAT Neuzeit"/>
              </a:rPr>
              <a:t>Громов Дмитрий ИУ7-24Б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CAT Neuzeit"/>
              </a:rPr>
              <a:t>Руденко Максим ИУ7-26Б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CAT Neuzeit"/>
              </a:rPr>
              <a:t>-</a:t>
            </a:r>
          </a:p>
          <a:p>
            <a:pPr>
              <a:lnSpc>
                <a:spcPts val="3944"/>
              </a:lnSpc>
            </a:pPr>
            <a:endParaRPr lang="en-US" sz="2817">
              <a:solidFill>
                <a:srgbClr val="14AC40"/>
              </a:solidFill>
              <a:latin typeface="CAT Neuzeit"/>
            </a:endParaRP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545454"/>
                </a:solidFill>
                <a:latin typeface="Open Sans Bold"/>
              </a:rPr>
              <a:t>Ментор: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Open Sans Bold"/>
              </a:rPr>
              <a:t>-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69706" y="3396683"/>
            <a:ext cx="12948588" cy="3218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57"/>
              </a:lnSpc>
            </a:pPr>
            <a:r>
              <a:rPr lang="en-US" sz="3041" spc="364">
                <a:solidFill>
                  <a:srgbClr val="000000"/>
                </a:solidFill>
                <a:latin typeface="Fira Sans Light Bold"/>
              </a:rPr>
              <a:t>ЭТО УСТРОЙСТВО, КОТОРОЕ МОЖНО ИСПОЛЬЗОВАТЬ КАК БЕСПРОВОДНОЙ ТЕЛЕГРАФ. РАБОТАЕТ В ДВУХ РЕЖИМАХ С ВОЗМОЖНОСТЬЮ ВЫБОРА(ПРИЁМНИК/ПЕРЕДАТЧИК). НА ПЕРЕДАТЧИК ВВОДИТСЯ СООБЩЕНИЕ АЗБУКОЙ МОРЗЕ, ПРИЁМНИК ВЫВОДИТ ЕГО ЖЕ ДЕКОДИРОВАННЫМ В ПРИВЫЧНЫЙ НАМ ВИД.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80774" y="1754504"/>
            <a:ext cx="12326453" cy="920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sz="5399">
                <a:solidFill>
                  <a:srgbClr val="545454"/>
                </a:solidFill>
                <a:latin typeface="Open Sans Extra Bold"/>
              </a:rPr>
              <a:t>Общее описание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4063" r="733"/>
          <a:stretch>
            <a:fillRect/>
          </a:stretch>
        </p:blipFill>
        <p:spPr>
          <a:xfrm>
            <a:off x="1112882" y="4911469"/>
            <a:ext cx="6454968" cy="395756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445806" y="1125235"/>
            <a:ext cx="15396387" cy="1101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98"/>
              </a:lnSpc>
            </a:pPr>
            <a:r>
              <a:rPr lang="en-US" sz="6427">
                <a:solidFill>
                  <a:srgbClr val="545454"/>
                </a:solidFill>
                <a:latin typeface="Open Sans Extra Bold"/>
              </a:rPr>
              <a:t>Обзор существующих аналогов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37931" y="3640397"/>
            <a:ext cx="5404870" cy="893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000000"/>
                </a:solidFill>
                <a:latin typeface="Fira Sans Light"/>
              </a:rPr>
              <a:t>Аппарат Морзе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881686" y="3678497"/>
            <a:ext cx="7960507" cy="5579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22"/>
              </a:lnSpc>
            </a:pPr>
            <a:r>
              <a:rPr lang="en-US" sz="3515">
                <a:solidFill>
                  <a:srgbClr val="000000"/>
                </a:solidFill>
                <a:latin typeface="Open Sans Light"/>
              </a:rPr>
              <a:t>8 февраля 1838 года Сэмюэль Морзе представил общественности своё изобретение – систему электромагнитного телеграфа. Аппарат мог передавать сообщения на небольшие расстояния в специальной кодировке. Этот код получил название «морзянка» или азбука Морзе.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962400" y="2095500"/>
            <a:ext cx="10689746" cy="10900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40"/>
              </a:lnSpc>
            </a:pPr>
            <a:r>
              <a:rPr lang="en-US" sz="6100" dirty="0" err="1">
                <a:solidFill>
                  <a:srgbClr val="626262"/>
                </a:solidFill>
                <a:latin typeface="Open Sans Extra Bold"/>
              </a:rPr>
              <a:t>Анализ</a:t>
            </a:r>
            <a:r>
              <a:rPr lang="en-US" sz="6100" dirty="0">
                <a:solidFill>
                  <a:srgbClr val="626262"/>
                </a:solidFill>
                <a:latin typeface="Open Sans Extra Bold"/>
              </a:rPr>
              <a:t> </a:t>
            </a:r>
            <a:r>
              <a:rPr lang="en-US" sz="6100" dirty="0" err="1">
                <a:solidFill>
                  <a:srgbClr val="626262"/>
                </a:solidFill>
                <a:latin typeface="Open Sans Extra Bold"/>
              </a:rPr>
              <a:t>преимуществ</a:t>
            </a:r>
            <a:endParaRPr lang="en-US" sz="6100" dirty="0">
              <a:solidFill>
                <a:srgbClr val="626262"/>
              </a:solidFill>
              <a:latin typeface="Open Sans Extra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867505" y="3907901"/>
            <a:ext cx="14264692" cy="1850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28"/>
              </a:lnSpc>
            </a:pPr>
            <a:r>
              <a:rPr lang="en-US" sz="3520">
                <a:solidFill>
                  <a:srgbClr val="000000"/>
                </a:solidFill>
                <a:latin typeface="Open Sans"/>
              </a:rPr>
              <a:t>Стандартный аппарат Морзе просто принимает сигнал и воспроизводит его. Наша версия аппарата преобразует азбуку Морзе в текст и обратно.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54615" y="1172910"/>
            <a:ext cx="10574306" cy="1037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2"/>
              </a:lnSpc>
            </a:pPr>
            <a:r>
              <a:rPr lang="en-US" sz="6187">
                <a:solidFill>
                  <a:srgbClr val="626262"/>
                </a:solidFill>
                <a:latin typeface="Open Sans Extra Bold"/>
              </a:rPr>
              <a:t>Формулировка задания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160320" y="3352975"/>
            <a:ext cx="10631031" cy="1050378"/>
            <a:chOff x="0" y="0"/>
            <a:chExt cx="14174708" cy="1400503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4174708" cy="1400503"/>
              <a:chOff x="0" y="0"/>
              <a:chExt cx="24133790" cy="23844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24133790" cy="2384490"/>
              </a:xfrm>
              <a:custGeom>
                <a:avLst/>
                <a:gdLst/>
                <a:ahLst/>
                <a:cxnLst/>
                <a:rect l="l" t="t" r="r" b="b"/>
                <a:pathLst>
                  <a:path w="24133790" h="2384490">
                    <a:moveTo>
                      <a:pt x="24009330" y="2384490"/>
                    </a:moveTo>
                    <a:lnTo>
                      <a:pt x="124460" y="2384490"/>
                    </a:lnTo>
                    <a:cubicBezTo>
                      <a:pt x="55880" y="2384490"/>
                      <a:pt x="0" y="2328610"/>
                      <a:pt x="0" y="226003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4009330" y="0"/>
                    </a:lnTo>
                    <a:cubicBezTo>
                      <a:pt x="24077910" y="0"/>
                      <a:pt x="24133790" y="55880"/>
                      <a:pt x="24133790" y="124460"/>
                    </a:cubicBezTo>
                    <a:lnTo>
                      <a:pt x="24133790" y="2260030"/>
                    </a:lnTo>
                    <a:cubicBezTo>
                      <a:pt x="24133790" y="2328610"/>
                      <a:pt x="24077910" y="2384490"/>
                      <a:pt x="24009330" y="2384490"/>
                    </a:cubicBezTo>
                    <a:close/>
                  </a:path>
                </a:pathLst>
              </a:custGeom>
              <a:solidFill>
                <a:srgbClr val="E8E8E8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1125699" y="169491"/>
              <a:ext cx="11287083" cy="9410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32"/>
                </a:lnSpc>
                <a:spcBef>
                  <a:spcPct val="0"/>
                </a:spcBef>
              </a:pPr>
              <a:r>
                <a:rPr lang="en-US" sz="2094">
                  <a:solidFill>
                    <a:srgbClr val="000000"/>
                  </a:solidFill>
                  <a:latin typeface="DM Sans Italics"/>
                </a:rPr>
                <a:t>Разработать c использование микроконтроллера</a:t>
              </a:r>
              <a:r>
                <a:rPr lang="en-US" sz="2094">
                  <a:solidFill>
                    <a:srgbClr val="000000"/>
                  </a:solidFill>
                  <a:latin typeface="Arimo Italics"/>
                </a:rPr>
                <a:t> Arduino - аппарат морзе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506203" y="3352975"/>
            <a:ext cx="1050378" cy="1050378"/>
            <a:chOff x="0" y="0"/>
            <a:chExt cx="1913890" cy="191389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1789430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789430"/>
                  </a:lnTo>
                  <a:cubicBezTo>
                    <a:pt x="1913890" y="1858010"/>
                    <a:pt x="1858010" y="1913890"/>
                    <a:pt x="1789430" y="1913890"/>
                  </a:cubicBezTo>
                  <a:close/>
                </a:path>
              </a:pathLst>
            </a:custGeom>
            <a:solidFill>
              <a:srgbClr val="9C9C9C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822805" y="3616918"/>
            <a:ext cx="417172" cy="560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5"/>
              </a:lnSpc>
            </a:pPr>
            <a:r>
              <a:rPr lang="en-US" sz="3968">
                <a:solidFill>
                  <a:srgbClr val="FFFFFF"/>
                </a:solidFill>
                <a:latin typeface="DM Sans Bold"/>
              </a:rPr>
              <a:t>1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961901" y="5220414"/>
            <a:ext cx="12147483" cy="1105498"/>
            <a:chOff x="0" y="0"/>
            <a:chExt cx="16196644" cy="1473998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16196644" cy="1473998"/>
              <a:chOff x="0" y="0"/>
              <a:chExt cx="24085319" cy="219191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24085319" cy="2191917"/>
              </a:xfrm>
              <a:custGeom>
                <a:avLst/>
                <a:gdLst/>
                <a:ahLst/>
                <a:cxnLst/>
                <a:rect l="l" t="t" r="r" b="b"/>
                <a:pathLst>
                  <a:path w="24085319" h="2191917">
                    <a:moveTo>
                      <a:pt x="23960858" y="2191917"/>
                    </a:moveTo>
                    <a:lnTo>
                      <a:pt x="124460" y="2191917"/>
                    </a:lnTo>
                    <a:cubicBezTo>
                      <a:pt x="55880" y="2191917"/>
                      <a:pt x="0" y="2136037"/>
                      <a:pt x="0" y="206745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3960858" y="0"/>
                    </a:lnTo>
                    <a:cubicBezTo>
                      <a:pt x="24029439" y="0"/>
                      <a:pt x="24085319" y="55880"/>
                      <a:pt x="24085319" y="124460"/>
                    </a:cubicBezTo>
                    <a:lnTo>
                      <a:pt x="24085319" y="2067457"/>
                    </a:lnTo>
                    <a:cubicBezTo>
                      <a:pt x="24085319" y="2136037"/>
                      <a:pt x="24029439" y="2191917"/>
                      <a:pt x="23960858" y="2191917"/>
                    </a:cubicBezTo>
                    <a:close/>
                  </a:path>
                </a:pathLst>
              </a:custGeom>
              <a:solidFill>
                <a:srgbClr val="E8E8E8"/>
              </a:solidFill>
            </p:spPr>
          </p:sp>
        </p:grpSp>
        <p:sp>
          <p:nvSpPr>
            <p:cNvPr id="13" name="TextBox 13"/>
            <p:cNvSpPr txBox="1"/>
            <p:nvPr/>
          </p:nvSpPr>
          <p:spPr>
            <a:xfrm>
              <a:off x="1286273" y="200961"/>
              <a:ext cx="12897116" cy="9410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32"/>
                </a:lnSpc>
                <a:spcBef>
                  <a:spcPct val="0"/>
                </a:spcBef>
              </a:pPr>
              <a:r>
                <a:rPr lang="en-US" sz="2094">
                  <a:solidFill>
                    <a:srgbClr val="000000"/>
                  </a:solidFill>
                  <a:latin typeface="DM Sans Italics"/>
                </a:rPr>
                <a:t>Разработать приложения на Python с интерфейсом, который передается принимаемый код морзе либо текст для преобразования.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6203" y="5220414"/>
            <a:ext cx="1105498" cy="1105498"/>
            <a:chOff x="0" y="0"/>
            <a:chExt cx="1913890" cy="191389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1789430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789430"/>
                  </a:lnTo>
                  <a:cubicBezTo>
                    <a:pt x="1913890" y="1858010"/>
                    <a:pt x="1858010" y="1913890"/>
                    <a:pt x="1789430" y="1913890"/>
                  </a:cubicBezTo>
                  <a:close/>
                </a:path>
              </a:pathLst>
            </a:custGeom>
            <a:solidFill>
              <a:srgbClr val="9C9C9C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843774" y="5511917"/>
            <a:ext cx="477638" cy="560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5"/>
              </a:lnSpc>
            </a:pPr>
            <a:r>
              <a:rPr lang="en-US" sz="3968">
                <a:solidFill>
                  <a:srgbClr val="FFFFFF"/>
                </a:solidFill>
                <a:latin typeface="DM Sans Bold"/>
              </a:rPr>
              <a:t>2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2449358" y="7093254"/>
            <a:ext cx="6445588" cy="1111262"/>
            <a:chOff x="0" y="0"/>
            <a:chExt cx="8594117" cy="1481682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8594117" cy="1481682"/>
              <a:chOff x="0" y="0"/>
              <a:chExt cx="12612974" cy="217456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2612974" cy="2174560"/>
              </a:xfrm>
              <a:custGeom>
                <a:avLst/>
                <a:gdLst/>
                <a:ahLst/>
                <a:cxnLst/>
                <a:rect l="l" t="t" r="r" b="b"/>
                <a:pathLst>
                  <a:path w="12612974" h="2174560">
                    <a:moveTo>
                      <a:pt x="12488514" y="2174560"/>
                    </a:moveTo>
                    <a:lnTo>
                      <a:pt x="124460" y="2174560"/>
                    </a:lnTo>
                    <a:cubicBezTo>
                      <a:pt x="55880" y="2174560"/>
                      <a:pt x="0" y="2118680"/>
                      <a:pt x="0" y="205010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2488514" y="0"/>
                    </a:lnTo>
                    <a:cubicBezTo>
                      <a:pt x="12557094" y="0"/>
                      <a:pt x="12612974" y="55880"/>
                      <a:pt x="12612974" y="124460"/>
                    </a:cubicBezTo>
                    <a:lnTo>
                      <a:pt x="12612974" y="2050100"/>
                    </a:lnTo>
                    <a:cubicBezTo>
                      <a:pt x="12612974" y="2118680"/>
                      <a:pt x="12557094" y="2174560"/>
                      <a:pt x="12488514" y="2174560"/>
                    </a:cubicBezTo>
                    <a:close/>
                  </a:path>
                </a:pathLst>
              </a:custGeom>
              <a:solidFill>
                <a:srgbClr val="E8E8E8"/>
              </a:solidFill>
            </p:spPr>
          </p:sp>
        </p:grpSp>
        <p:sp>
          <p:nvSpPr>
            <p:cNvPr id="20" name="TextBox 20"/>
            <p:cNvSpPr txBox="1"/>
            <p:nvPr/>
          </p:nvSpPr>
          <p:spPr>
            <a:xfrm>
              <a:off x="682511" y="204251"/>
              <a:ext cx="6843352" cy="4694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32"/>
                </a:lnSpc>
                <a:spcBef>
                  <a:spcPct val="0"/>
                </a:spcBef>
              </a:pPr>
              <a:r>
                <a:rPr lang="en-US" sz="2094" dirty="0" err="1">
                  <a:solidFill>
                    <a:srgbClr val="000000"/>
                  </a:solidFill>
                  <a:latin typeface="DM Sans Italics"/>
                </a:rPr>
                <a:t>Обеспечить</a:t>
              </a:r>
              <a:r>
                <a:rPr lang="en-US" sz="2094" dirty="0">
                  <a:solidFill>
                    <a:srgbClr val="000000"/>
                  </a:solidFill>
                  <a:latin typeface="DM Sans Italics"/>
                </a:rPr>
                <a:t> </a:t>
              </a:r>
              <a:r>
                <a:rPr lang="en-US" sz="2094" dirty="0" err="1">
                  <a:solidFill>
                    <a:srgbClr val="000000"/>
                  </a:solidFill>
                  <a:latin typeface="DM Sans Italics"/>
                </a:rPr>
                <a:t>два</a:t>
              </a:r>
              <a:r>
                <a:rPr lang="en-US" sz="2094" dirty="0">
                  <a:solidFill>
                    <a:srgbClr val="000000"/>
                  </a:solidFill>
                  <a:latin typeface="DM Sans Italics"/>
                </a:rPr>
                <a:t> </a:t>
              </a:r>
              <a:r>
                <a:rPr lang="en-US" sz="2094" dirty="0" err="1">
                  <a:solidFill>
                    <a:srgbClr val="000000"/>
                  </a:solidFill>
                  <a:latin typeface="DM Sans Italics"/>
                </a:rPr>
                <a:t>режима</a:t>
              </a:r>
              <a:r>
                <a:rPr lang="en-US" sz="2094" dirty="0">
                  <a:solidFill>
                    <a:srgbClr val="000000"/>
                  </a:solidFill>
                  <a:latin typeface="DM Sans Italics"/>
                </a:rPr>
                <a:t> </a:t>
              </a:r>
              <a:r>
                <a:rPr lang="en-US" sz="2094" dirty="0" err="1">
                  <a:solidFill>
                    <a:srgbClr val="000000"/>
                  </a:solidFill>
                  <a:latin typeface="DM Sans Italics"/>
                </a:rPr>
                <a:t>ввода</a:t>
              </a:r>
              <a:r>
                <a:rPr lang="en-US" sz="2094" dirty="0">
                  <a:solidFill>
                    <a:srgbClr val="000000"/>
                  </a:solidFill>
                  <a:latin typeface="DM Sans Italics"/>
                </a:rPr>
                <a:t> и </a:t>
              </a:r>
              <a:r>
                <a:rPr lang="en-US" sz="2094" dirty="0" err="1" smtClean="0">
                  <a:solidFill>
                    <a:srgbClr val="000000"/>
                  </a:solidFill>
                  <a:latin typeface="DM Sans Italics"/>
                </a:rPr>
                <a:t>вывода</a:t>
              </a:r>
              <a:endParaRPr lang="en-US" sz="2094" dirty="0">
                <a:solidFill>
                  <a:srgbClr val="000000"/>
                </a:solidFill>
                <a:latin typeface="DM Sans Italics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523801" y="7093254"/>
            <a:ext cx="1111262" cy="1111262"/>
            <a:chOff x="0" y="0"/>
            <a:chExt cx="1913890" cy="191389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1789430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789430"/>
                  </a:lnTo>
                  <a:cubicBezTo>
                    <a:pt x="1913890" y="1858010"/>
                    <a:pt x="1858010" y="1913890"/>
                    <a:pt x="1789430" y="1913890"/>
                  </a:cubicBezTo>
                  <a:close/>
                </a:path>
              </a:pathLst>
            </a:custGeom>
            <a:solidFill>
              <a:srgbClr val="9C9C9C"/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1837452" y="7387639"/>
            <a:ext cx="483961" cy="560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5"/>
              </a:lnSpc>
            </a:pPr>
            <a:r>
              <a:rPr lang="en-US" sz="3968">
                <a:solidFill>
                  <a:srgbClr val="FFFFFF"/>
                </a:solidFill>
                <a:latin typeface="DM Sans Bold"/>
              </a:rPr>
              <a:t>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144000" y="3781663"/>
            <a:ext cx="8115300" cy="539667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801"/>
          <a:stretch>
            <a:fillRect/>
          </a:stretch>
        </p:blipFill>
        <p:spPr>
          <a:xfrm>
            <a:off x="722638" y="3781663"/>
            <a:ext cx="8180872" cy="539667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133122" y="608490"/>
            <a:ext cx="10021756" cy="1047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6"/>
              </a:lnSpc>
            </a:pPr>
            <a:r>
              <a:rPr lang="en-US" sz="6190">
                <a:solidFill>
                  <a:srgbClr val="626262"/>
                </a:solidFill>
                <a:latin typeface="Open Sans Extra Bold"/>
              </a:rPr>
              <a:t>Декомпозиция задачи.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01794" y="2828630"/>
            <a:ext cx="5622561" cy="583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>
                <a:solidFill>
                  <a:srgbClr val="000000"/>
                </a:solidFill>
                <a:latin typeface="Fira Sans Light"/>
              </a:rPr>
              <a:t>1 режим работы программы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376148" y="2828630"/>
            <a:ext cx="5651004" cy="583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>
                <a:solidFill>
                  <a:srgbClr val="000000"/>
                </a:solidFill>
                <a:latin typeface="Fira Sans Light"/>
              </a:rPr>
              <a:t>2 режим работы программы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22391" y="2857326"/>
            <a:ext cx="11583934" cy="1663157"/>
            <a:chOff x="0" y="0"/>
            <a:chExt cx="3527816" cy="5065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527816" cy="506504"/>
            </a:xfrm>
            <a:custGeom>
              <a:avLst/>
              <a:gdLst/>
              <a:ahLst/>
              <a:cxnLst/>
              <a:rect l="l" t="t" r="r" b="b"/>
              <a:pathLst>
                <a:path w="3527816" h="506504">
                  <a:moveTo>
                    <a:pt x="0" y="0"/>
                  </a:moveTo>
                  <a:lnTo>
                    <a:pt x="3527816" y="0"/>
                  </a:lnTo>
                  <a:lnTo>
                    <a:pt x="3527816" y="506504"/>
                  </a:lnTo>
                  <a:lnTo>
                    <a:pt x="0" y="506504"/>
                  </a:lnTo>
                  <a:close/>
                </a:path>
              </a:pathLst>
            </a:custGeom>
            <a:solidFill>
              <a:srgbClr val="23B14C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271759" y="2802665"/>
            <a:ext cx="14085198" cy="1581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67"/>
              </a:lnSpc>
            </a:pPr>
            <a:r>
              <a:rPr lang="en-US" sz="9191">
                <a:solidFill>
                  <a:srgbClr val="393939"/>
                </a:solidFill>
                <a:latin typeface="CAT Neuzeit"/>
              </a:rPr>
              <a:t>РОЛИ И ЗАДАЧИ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19762" y="2319286"/>
            <a:ext cx="10689513" cy="177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09"/>
              </a:lnSpc>
            </a:pPr>
            <a:r>
              <a:rPr lang="en-US" sz="5078">
                <a:solidFill>
                  <a:srgbClr val="626262"/>
                </a:solidFill>
                <a:latin typeface="Open Sans Bold"/>
              </a:rPr>
              <a:t>Team Lead</a:t>
            </a:r>
          </a:p>
          <a:p>
            <a:pPr>
              <a:lnSpc>
                <a:spcPts val="7109"/>
              </a:lnSpc>
            </a:pPr>
            <a:endParaRPr lang="en-US" sz="5078">
              <a:solidFill>
                <a:srgbClr val="626262"/>
              </a:solidFill>
              <a:latin typeface="Open Sa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80256" y="3242432"/>
            <a:ext cx="5766323" cy="602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2"/>
              </a:lnSpc>
            </a:pPr>
            <a:r>
              <a:rPr lang="en-US" sz="3416">
                <a:solidFill>
                  <a:srgbClr val="23B14C"/>
                </a:solidFill>
                <a:latin typeface="Arimo Bold"/>
              </a:rPr>
              <a:t>Мансуров Владислав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795460" y="5033630"/>
            <a:ext cx="248605" cy="24860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244352" y="4798247"/>
            <a:ext cx="6385446" cy="652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473"/>
              </a:lnSpc>
              <a:spcBef>
                <a:spcPct val="0"/>
              </a:spcBef>
            </a:pPr>
            <a:r>
              <a:rPr lang="en-US" sz="3909">
                <a:solidFill>
                  <a:srgbClr val="000000"/>
                </a:solidFill>
                <a:latin typeface="DM Sans Italics"/>
              </a:rPr>
              <a:t>Руководство командой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795460" y="5960670"/>
            <a:ext cx="248605" cy="248605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2244352" y="5725287"/>
            <a:ext cx="8238409" cy="652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473"/>
              </a:lnSpc>
              <a:spcBef>
                <a:spcPct val="0"/>
              </a:spcBef>
            </a:pPr>
            <a:r>
              <a:rPr lang="en-US" sz="3909">
                <a:solidFill>
                  <a:srgbClr val="000000"/>
                </a:solidFill>
                <a:latin typeface="DM Sans Italics"/>
              </a:rPr>
              <a:t>Разработка и тестирование</a:t>
            </a:r>
            <a:r>
              <a:rPr lang="en-US" sz="1466">
                <a:solidFill>
                  <a:srgbClr val="000000"/>
                </a:solidFill>
                <a:latin typeface="Arimo Italics"/>
              </a:rPr>
              <a:t>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795460" y="6869705"/>
            <a:ext cx="248605" cy="248605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2244352" y="6634322"/>
            <a:ext cx="8238409" cy="652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473"/>
              </a:lnSpc>
              <a:spcBef>
                <a:spcPct val="0"/>
              </a:spcBef>
            </a:pPr>
            <a:r>
              <a:rPr lang="en-US" sz="3909">
                <a:solidFill>
                  <a:srgbClr val="000000"/>
                </a:solidFill>
                <a:latin typeface="DM Sans Italics"/>
              </a:rPr>
              <a:t>Документация проекта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263</Words>
  <Application>Microsoft Office PowerPoint</Application>
  <PresentationFormat>Произвольный</PresentationFormat>
  <Paragraphs>56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9" baseType="lpstr">
      <vt:lpstr>Open Sans Light</vt:lpstr>
      <vt:lpstr>DM Sans Bold</vt:lpstr>
      <vt:lpstr>Open Sans Bold</vt:lpstr>
      <vt:lpstr>DM Sans Italics</vt:lpstr>
      <vt:lpstr>Nunito Bold</vt:lpstr>
      <vt:lpstr>CAT Neuzeit Bold</vt:lpstr>
      <vt:lpstr>Open Sans</vt:lpstr>
      <vt:lpstr>Fira Sans Light</vt:lpstr>
      <vt:lpstr>CAT Neuzeit</vt:lpstr>
      <vt:lpstr>Open Sans Extra Bold</vt:lpstr>
      <vt:lpstr>Arial</vt:lpstr>
      <vt:lpstr>Fira Sans Light Bold</vt:lpstr>
      <vt:lpstr>Arimo Italics</vt:lpstr>
      <vt:lpstr>Arimo Bold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Our team</dc:title>
  <cp:lastModifiedBy>Влад Мансуров</cp:lastModifiedBy>
  <cp:revision>2</cp:revision>
  <dcterms:created xsi:type="dcterms:W3CDTF">2006-08-16T00:00:00Z</dcterms:created>
  <dcterms:modified xsi:type="dcterms:W3CDTF">2021-06-14T09:47:19Z</dcterms:modified>
  <dc:identifier>DAEekhONcAA</dc:identifier>
</cp:coreProperties>
</file>

<file path=docProps/thumbnail.jpeg>
</file>